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1" r:id="rId2"/>
    <p:sldId id="265" r:id="rId3"/>
    <p:sldId id="257" r:id="rId4"/>
    <p:sldId id="274" r:id="rId5"/>
    <p:sldId id="258" r:id="rId6"/>
    <p:sldId id="259" r:id="rId7"/>
    <p:sldId id="276" r:id="rId8"/>
    <p:sldId id="267" r:id="rId9"/>
    <p:sldId id="268" r:id="rId10"/>
    <p:sldId id="269" r:id="rId11"/>
    <p:sldId id="270" r:id="rId12"/>
    <p:sldId id="271" r:id="rId13"/>
    <p:sldId id="272" r:id="rId14"/>
    <p:sldId id="263" r:id="rId15"/>
    <p:sldId id="275" r:id="rId16"/>
    <p:sldId id="26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23" autoAdjust="0"/>
  </p:normalViewPr>
  <p:slideViewPr>
    <p:cSldViewPr>
      <p:cViewPr varScale="1">
        <p:scale>
          <a:sx n="59" d="100"/>
          <a:sy n="59" d="100"/>
        </p:scale>
        <p:origin x="-136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AD5430-A059-4421-8543-37EAF51C8F84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BBD05-37D8-429B-B202-92193A51FC1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2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 advTm="0">
    <p:check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check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Tm="0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check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 advTm="0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5724E5-ED1F-4378-8E04-CFC1CD67BA18}" type="datetimeFigureOut">
              <a:rPr lang="ru-RU" smtClean="0"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FE9CAAD-B5F5-4A00-88EB-AC656256B0DB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0">
    <p:checker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p3"/><Relationship Id="rId2" Type="http://schemas.openxmlformats.org/officeDocument/2006/relationships/audio" Target="NULL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672" y="301362"/>
            <a:ext cx="9314209" cy="622398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Прямоугольник 2"/>
          <p:cNvSpPr/>
          <p:nvPr/>
        </p:nvSpPr>
        <p:spPr>
          <a:xfrm rot="671622">
            <a:off x="4542544" y="959432"/>
            <a:ext cx="4301400" cy="7103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Heavy" pitchFamily="34" charset="0"/>
                <a:cs typeface="Aharoni" pitchFamily="2" charset="-79"/>
              </a:rPr>
              <a:t>«ЧУДО-ОСТРОВ»</a:t>
            </a:r>
            <a:endParaRPr lang="ru-RU" sz="5400" b="1" cap="none" spc="50" dirty="0">
              <a:ln w="11430">
                <a:solidFill>
                  <a:schemeClr val="bg2">
                    <a:lumMod val="50000"/>
                  </a:schemeClr>
                </a:solidFill>
              </a:ln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Heavy" pitchFamily="34" charset="0"/>
              <a:cs typeface="Aharoni" pitchFamily="2" charset="-79"/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644764">
            <a:off x="3923423" y="1535426"/>
            <a:ext cx="4544967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>
                  <a:solidFill>
                    <a:srgbClr val="00206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Проект-дизайн</a:t>
            </a:r>
            <a:r>
              <a:rPr lang="ru-RU" sz="2400" b="1" cap="none" spc="0" dirty="0" smtClean="0">
                <a:ln w="50800">
                  <a:solidFill>
                    <a:srgbClr val="00206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 </a:t>
            </a:r>
          </a:p>
          <a:p>
            <a:pPr algn="ctr"/>
            <a:r>
              <a:rPr lang="ru-RU" sz="2400" b="1" cap="none" spc="0" dirty="0" smtClean="0">
                <a:ln w="50800">
                  <a:solidFill>
                    <a:srgbClr val="00206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по обустройству и озеленению </a:t>
            </a:r>
          </a:p>
          <a:p>
            <a:pPr algn="ctr"/>
            <a:r>
              <a:rPr lang="ru-RU" sz="2400" b="1" cap="none" spc="0" dirty="0" smtClean="0">
                <a:ln w="50800">
                  <a:solidFill>
                    <a:srgbClr val="00206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участка 1ой младшей группы</a:t>
            </a:r>
          </a:p>
          <a:p>
            <a:pPr algn="ctr"/>
            <a:r>
              <a:rPr lang="ru-RU" sz="2400" b="1" dirty="0" smtClean="0">
                <a:ln w="50800">
                  <a:solidFill>
                    <a:srgbClr val="00206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«Кроха»</a:t>
            </a:r>
          </a:p>
          <a:p>
            <a:pPr algn="ctr"/>
            <a:r>
              <a:rPr lang="ru-RU" sz="2400" b="1" cap="none" spc="0" dirty="0" smtClean="0">
                <a:ln w="50800">
                  <a:solidFill>
                    <a:srgbClr val="002060"/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МДОАУ д/с «Рябинка»</a:t>
            </a:r>
          </a:p>
          <a:p>
            <a:pPr algn="ctr"/>
            <a:r>
              <a:rPr lang="ru-RU" sz="2400" b="1" dirty="0" smtClean="0">
                <a:ln w="50800">
                  <a:solidFill>
                    <a:srgbClr val="002060"/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компенсирующего вида</a:t>
            </a:r>
          </a:p>
          <a:p>
            <a:pPr algn="ctr"/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г.Тында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, Амурской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области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18847">
            <a:off x="4027553" y="4338787"/>
            <a:ext cx="3106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Руководитель: Гладких Л.Т.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856949" y="4895526"/>
            <a:ext cx="31606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Исполнители: </a:t>
            </a:r>
            <a:r>
              <a:rPr lang="ru-RU" b="1" dirty="0" err="1">
                <a:solidFill>
                  <a:schemeClr val="bg1"/>
                </a:solidFill>
              </a:rPr>
              <a:t>Плутова</a:t>
            </a: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Н.А.</a:t>
            </a:r>
          </a:p>
          <a:p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             </a:t>
            </a:r>
            <a:r>
              <a:rPr lang="ru-RU" b="1" dirty="0" err="1" smtClean="0">
                <a:solidFill>
                  <a:schemeClr val="bg1"/>
                </a:solidFill>
              </a:rPr>
              <a:t>Чиркова</a:t>
            </a:r>
            <a:r>
              <a:rPr lang="ru-RU" b="1" dirty="0" smtClean="0">
                <a:solidFill>
                  <a:schemeClr val="bg1"/>
                </a:solidFill>
              </a:rPr>
              <a:t> Н.Е.</a:t>
            </a:r>
            <a:endParaRPr lang="ru-RU" b="1" dirty="0"/>
          </a:p>
        </p:txBody>
      </p:sp>
      <p:pic>
        <p:nvPicPr>
          <p:cNvPr id="4" name="Детские песни - Усатый нянь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>
                  <p14:trim end="7844.2812"/>
                  <p14:fade out="500"/>
                  <p14:bmkLst>
                    <p14:bmk name="Закладка 1" time="7454.5318"/>
                    <p14:bmk name="Закладка 2" time="7480.5318"/>
                  </p14:bmkLst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516860" y="293334"/>
            <a:ext cx="1195221" cy="11952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20359671">
            <a:off x="1403530" y="4947437"/>
            <a:ext cx="16482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2013 г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2749053"/>
      </p:ext>
    </p:extLst>
  </p:cSld>
  <p:clrMapOvr>
    <a:masterClrMapping/>
  </p:clrMapOvr>
  <p:transition spd="slow" advClick="0" advTm="1298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5" grpId="0"/>
      <p:bldP spid="6" grpId="0"/>
      <p:bldP spid="7" grpId="0"/>
      <p:bldP spid="8" grpId="0"/>
    </p:bldLst>
  </p:timing>
  <p:extLst mod="1">
    <p:ext uri="{E180D4A7-C9FB-4DFB-919C-405C955672EB}">
      <p14:showEvtLst xmlns:p14="http://schemas.microsoft.com/office/powerpoint/2010/main">
        <p14:playEvt time="718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08855"/>
            <a:ext cx="6192690" cy="518457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TextBox 1"/>
          <p:cNvSpPr txBox="1"/>
          <p:nvPr/>
        </p:nvSpPr>
        <p:spPr>
          <a:xfrm>
            <a:off x="251520" y="5877272"/>
            <a:ext cx="8800807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поделки из шишек «Добрый ёжик»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170905"/>
      </p:ext>
    </p:extLst>
  </p:cSld>
  <p:clrMapOvr>
    <a:masterClrMapping/>
  </p:clrMapOvr>
  <p:transition spd="slow" advTm="3732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7"/>
            <a:ext cx="8136904" cy="422115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359532" y="5301208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Создние</a:t>
            </a:r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поделок из колес «Улитки</a:t>
            </a: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9753866"/>
      </p:ext>
    </p:extLst>
  </p:cSld>
  <p:clrMapOvr>
    <a:masterClrMapping/>
  </p:clrMapOvr>
  <p:transition spd="slow" advTm="469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88640"/>
            <a:ext cx="6408712" cy="4958762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678981" y="5595337"/>
            <a:ext cx="80020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Оформление дерева «Лукоморье»</a:t>
            </a:r>
            <a:endParaRPr lang="ru-RU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8101837"/>
      </p:ext>
    </p:extLst>
  </p:cSld>
  <p:clrMapOvr>
    <a:masterClrMapping/>
  </p:clrMapOvr>
  <p:transition spd="slow" advTm="442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6897476" cy="5287169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-180528" y="5589240"/>
            <a:ext cx="97565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</a:rPr>
              <a:t>Изготовление корабля – песочницы «Дружба» 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5520320"/>
      </p:ext>
    </p:extLst>
  </p:cSld>
  <p:clrMapOvr>
    <a:masterClrMapping/>
  </p:clrMapOvr>
  <p:transition spd="slow" advTm="433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0" y="1484784"/>
            <a:ext cx="9131690" cy="4838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33623" y="332656"/>
            <a:ext cx="40767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</a:rPr>
              <a:t>Схема участка</a:t>
            </a:r>
            <a:endParaRPr lang="ru-RU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22038"/>
      </p:ext>
    </p:extLst>
  </p:cSld>
  <p:clrMapOvr>
    <a:masterClrMapping/>
  </p:clrMapOvr>
  <p:transition spd="slow" advTm="11772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9490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>
                  <a:solidFill>
                    <a:schemeClr val="tx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Смета расходов</a:t>
            </a:r>
            <a:endParaRPr lang="ru-RU" sz="3600" b="1" spc="50" dirty="0">
              <a:ln w="11430">
                <a:solidFill>
                  <a:schemeClr val="tx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15019"/>
              </p:ext>
            </p:extLst>
          </p:nvPr>
        </p:nvGraphicFramePr>
        <p:xfrm>
          <a:off x="1223628" y="655821"/>
          <a:ext cx="6912768" cy="4841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384"/>
                <a:gridCol w="3456384"/>
              </a:tblGrid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цена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Земля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3000 руб.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Семена цветов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600 руб.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Песок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2000 руб.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Доски 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7000 руб.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Поделки из колес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 руб.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Игровой комплекс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18000 руб.   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Материал</a:t>
                      </a:r>
                      <a:r>
                        <a:rPr lang="ru-RU" baseline="0" dirty="0" smtClean="0"/>
                        <a:t> для навеса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1000 руб.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Краска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1500 руб.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Гвозди </a:t>
                      </a:r>
                      <a:endParaRPr lang="ru-RU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500 руб.</a:t>
                      </a:r>
                      <a:endParaRPr lang="ru-RU" dirty="0"/>
                    </a:p>
                  </a:txBody>
                  <a:tcPr anchor="ctr"/>
                </a:tc>
              </a:tr>
              <a:tr h="44011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итого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34600 </a:t>
                      </a:r>
                      <a:r>
                        <a:rPr lang="ru-RU" dirty="0" smtClean="0"/>
                        <a:t>руб.</a:t>
                      </a:r>
                      <a:endParaRPr lang="ru-RU" dirty="0"/>
                    </a:p>
                  </a:txBody>
                  <a:tcPr anchor="ctr">
                    <a:cell3D prstMaterial="dkEdge">
                      <a:bevel prst="relaxedInset"/>
                      <a:lightRig rig="flood" dir="t"/>
                    </a:cell3D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34598" y="5389962"/>
            <a:ext cx="73064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/>
              <a:t>Доходы от дополнительных платных услуг </a:t>
            </a:r>
          </a:p>
          <a:p>
            <a:pPr marL="457200" lvl="0" indent="-457200">
              <a:buFont typeface="Wingdings" pitchFamily="2" charset="2"/>
              <a:buChar char="v"/>
            </a:pPr>
            <a:r>
              <a:rPr lang="ru-RU" sz="2800" dirty="0" smtClean="0"/>
              <a:t>Добровольные </a:t>
            </a:r>
            <a:r>
              <a:rPr lang="ru-RU" sz="2800" dirty="0"/>
              <a:t>пожертвования родителей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1035506372"/>
      </p:ext>
    </p:extLst>
  </p:cSld>
  <p:clrMapOvr>
    <a:masterClrMapping/>
  </p:clrMapOvr>
  <p:transition spd="slow" advTm="10752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276872"/>
            <a:ext cx="8352928" cy="273630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-3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5438216"/>
      </p:ext>
    </p:extLst>
  </p:cSld>
  <p:clrMapOvr>
    <a:masterClrMapping/>
  </p:clrMapOvr>
  <p:transition spd="slow" advTm="3897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3" y="722"/>
            <a:ext cx="9144000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Актуальность</a:t>
            </a:r>
          </a:p>
          <a:p>
            <a:pPr algn="just"/>
            <a:r>
              <a:rPr lang="ru-RU" dirty="0" smtClean="0"/>
              <a:t>         </a:t>
            </a:r>
            <a:r>
              <a:rPr lang="ru-RU" sz="2000" dirty="0" smtClean="0"/>
              <a:t> </a:t>
            </a:r>
            <a:r>
              <a:rPr lang="ru-RU" sz="1950" b="1" dirty="0" smtClean="0">
                <a:solidFill>
                  <a:schemeClr val="bg1"/>
                </a:solidFill>
              </a:rPr>
              <a:t>Всем </a:t>
            </a:r>
            <a:r>
              <a:rPr lang="ru-RU" sz="1950" b="1" dirty="0">
                <a:solidFill>
                  <a:schemeClr val="bg1"/>
                </a:solidFill>
              </a:rPr>
              <a:t>известно ничто так благотворно не действует на человека, как общение с природой, в том числе с миром растений. Экологическое воспитание невозможно без достаточно развитого у детей интереса к природе, а одним из условий, необходимых для развития такого интереса, является эколого-развивающая среда. На </a:t>
            </a:r>
            <a:r>
              <a:rPr lang="ru-RU" sz="1950" b="1" dirty="0" smtClean="0">
                <a:solidFill>
                  <a:schemeClr val="bg1"/>
                </a:solidFill>
              </a:rPr>
              <a:t>участке 1-ой младшей группы «Кроха» дети проводят </a:t>
            </a:r>
            <a:r>
              <a:rPr lang="ru-RU" sz="1950" b="1" dirty="0">
                <a:solidFill>
                  <a:schemeClr val="bg1"/>
                </a:solidFill>
              </a:rPr>
              <a:t>много времени. От того, насколько она будет ухоженной, красивой, разумно спланированной, совмещающей любование природой с решением вопросов экологического, нравственного, художественного воспитания, будет зависеть, каких детей мы воспитаем. Создание обогащенной эколого-развивающей среды в детском саду рассматривается не только как условие, но и главным образом - как метод экологического воспитания.</a:t>
            </a:r>
          </a:p>
          <a:p>
            <a:pPr algn="just"/>
            <a:r>
              <a:rPr lang="ru-RU" sz="1950" b="1" dirty="0" smtClean="0">
                <a:solidFill>
                  <a:schemeClr val="bg1"/>
                </a:solidFill>
              </a:rPr>
              <a:t>          Эколого-развивающая </a:t>
            </a:r>
            <a:r>
              <a:rPr lang="ru-RU" sz="1950" b="1" dirty="0">
                <a:solidFill>
                  <a:schemeClr val="bg1"/>
                </a:solidFill>
              </a:rPr>
              <a:t>среда призвана обеспечить ребенку возможность развиваться в различных видах деятельности: практические занятия, наблюдения и уход за растениями, активизация деятельности по благоустройству </a:t>
            </a:r>
            <a:r>
              <a:rPr lang="ru-RU" sz="1950" b="1" dirty="0" smtClean="0">
                <a:solidFill>
                  <a:schemeClr val="bg1"/>
                </a:solidFill>
              </a:rPr>
              <a:t>участка, </a:t>
            </a:r>
            <a:r>
              <a:rPr lang="ru-RU" sz="1950" b="1" dirty="0">
                <a:solidFill>
                  <a:schemeClr val="bg1"/>
                </a:solidFill>
              </a:rPr>
              <a:t>в том числе самостоятельная деятельность. Для этого ее необходимо периодически менять. Именно это послужило основанием для решения проблемы: изменить сложившуюся среду, преобразовать прогулочный участок 1-ой младшей группы «Кроха» с наибольшей пользой для детей. Работая над проектом, </a:t>
            </a:r>
            <a:r>
              <a:rPr lang="ru-RU" sz="1950" b="1" dirty="0" smtClean="0">
                <a:solidFill>
                  <a:schemeClr val="bg1"/>
                </a:solidFill>
              </a:rPr>
              <a:t>мы опирались </a:t>
            </a:r>
            <a:r>
              <a:rPr lang="ru-RU" sz="1950" b="1" dirty="0">
                <a:solidFill>
                  <a:schemeClr val="bg1"/>
                </a:solidFill>
              </a:rPr>
              <a:t>на такие принципы, как правильность и удобство расположение различных зон; внешняя красота; соответствие интересам детей.</a:t>
            </a:r>
          </a:p>
        </p:txBody>
      </p:sp>
    </p:spTree>
    <p:extLst>
      <p:ext uri="{BB962C8B-B14F-4D97-AF65-F5344CB8AC3E}">
        <p14:creationId xmlns:p14="http://schemas.microsoft.com/office/powerpoint/2010/main" val="212742746"/>
      </p:ext>
    </p:extLst>
  </p:cSld>
  <p:clrMapOvr>
    <a:masterClrMapping/>
  </p:clrMapOvr>
  <p:transition spd="slow" advClick="0" advTm="57240"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79512" y="188640"/>
            <a:ext cx="8568952" cy="2592287"/>
          </a:xfrm>
        </p:spPr>
        <p:txBody>
          <a:bodyPr>
            <a:prstTxWarp prst="textCascadeUp">
              <a:avLst/>
            </a:prstTxWarp>
            <a:normAutofit/>
          </a:bodyPr>
          <a:lstStyle/>
          <a:p>
            <a:r>
              <a:rPr lang="ru-RU" sz="2800" b="1" dirty="0" smtClean="0">
                <a:ln w="31550" cmpd="sng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Цель проекта</a:t>
            </a:r>
            <a:r>
              <a:rPr lang="ru-RU" sz="2800" b="1" dirty="0">
                <a:ln w="31550" cmpd="sng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:</a:t>
            </a:r>
            <a:r>
              <a:rPr lang="ru-RU" sz="2800" b="1" dirty="0">
                <a:ln w="31550" cmpd="sng">
                  <a:solidFill>
                    <a:schemeClr val="tx2">
                      <a:lumMod val="9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sz="2800" b="1" dirty="0" smtClean="0">
              <a:ln w="31550" cmpd="sng">
                <a:solidFill>
                  <a:schemeClr val="tx2">
                    <a:lumMod val="9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400" b="1" dirty="0" smtClean="0"/>
              <a:t>Совершенствование работы по оформлению и благоустройству территории МДОАУ. Эстетическое оформление и озеленение участка 1-ой младшей группы «Кроха»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979712" y="2132856"/>
            <a:ext cx="7056784" cy="4725144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sz="3600" b="1" dirty="0" smtClean="0">
                <a:ln w="31550" cmpd="dbl">
                  <a:solidFill>
                    <a:schemeClr val="accent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Задачи </a:t>
            </a:r>
            <a:r>
              <a:rPr lang="ru-RU" sz="3600" b="1" dirty="0">
                <a:ln w="31550" cmpd="dbl">
                  <a:solidFill>
                    <a:schemeClr val="accent1"/>
                  </a:soli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проекта: </a:t>
            </a:r>
            <a:endParaRPr lang="ru-RU" sz="3600" b="1" dirty="0" smtClean="0">
              <a:ln w="31550" cmpd="dbl">
                <a:solidFill>
                  <a:schemeClr val="accent1"/>
                </a:soli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повышение </a:t>
            </a:r>
            <a:r>
              <a:rPr lang="ru-RU" b="1" dirty="0"/>
              <a:t>качества озеленения </a:t>
            </a:r>
            <a:r>
              <a:rPr lang="ru-RU" b="1" dirty="0" smtClean="0"/>
              <a:t>участка, </a:t>
            </a:r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создание </a:t>
            </a:r>
            <a:r>
              <a:rPr lang="ru-RU" b="1" dirty="0"/>
              <a:t>благоприятных условий для </a:t>
            </a:r>
            <a:r>
              <a:rPr lang="ru-RU" b="1" dirty="0" smtClean="0"/>
              <a:t>воспитания</a:t>
            </a:r>
            <a:r>
              <a:rPr lang="ru-RU" b="1" dirty="0"/>
              <a:t> </a:t>
            </a:r>
            <a:r>
              <a:rPr lang="ru-RU" b="1" dirty="0" smtClean="0"/>
              <a:t>детей,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обучения </a:t>
            </a:r>
            <a:r>
              <a:rPr lang="ru-RU" b="1" dirty="0"/>
              <a:t>и  развития ребенка-дошкольника, 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 smtClean="0"/>
              <a:t>привлечение </a:t>
            </a:r>
            <a:r>
              <a:rPr lang="ru-RU" b="1" dirty="0"/>
              <a:t>детей ,родителей и  выпускников </a:t>
            </a:r>
            <a:r>
              <a:rPr lang="ru-RU" b="1" dirty="0" smtClean="0"/>
              <a:t>МДОАУ </a:t>
            </a:r>
            <a:r>
              <a:rPr lang="ru-RU" b="1" dirty="0"/>
              <a:t>к работе по благоустройству и озеленению участка 1-ой младшей группы «Кроха»</a:t>
            </a:r>
            <a:r>
              <a:rPr lang="ru-RU" dirty="0"/>
              <a:t>.</a:t>
            </a:r>
            <a:r>
              <a:rPr lang="ru-RU" b="1" dirty="0" smtClean="0"/>
              <a:t> </a:t>
            </a:r>
            <a:endParaRPr lang="ru-RU" b="1" dirty="0" smtClean="0"/>
          </a:p>
          <a:p>
            <a:pPr>
              <a:buFont typeface="Wingdings" pitchFamily="2" charset="2"/>
              <a:buChar char="v"/>
            </a:pPr>
            <a:r>
              <a:rPr lang="ru-RU" b="1" dirty="0"/>
              <a:t>э</a:t>
            </a:r>
            <a:r>
              <a:rPr lang="ru-RU" b="1" dirty="0" smtClean="0"/>
              <a:t>кологическое </a:t>
            </a:r>
            <a:r>
              <a:rPr lang="ru-RU" b="1" dirty="0"/>
              <a:t>и эстетическое  улучшение территории </a:t>
            </a:r>
            <a:r>
              <a:rPr lang="ru-RU" b="1" dirty="0" smtClean="0"/>
              <a:t>участка.</a:t>
            </a:r>
            <a:endParaRPr lang="ru-RU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307219"/>
      </p:ext>
    </p:extLst>
  </p:cSld>
  <p:clrMapOvr>
    <a:masterClrMapping/>
  </p:clrMapOvr>
  <p:transition spd="slow" advClick="0" advTm="2800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16632"/>
            <a:ext cx="871296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" indent="0">
              <a:buNone/>
            </a:pPr>
            <a:r>
              <a:rPr lang="ru-RU" sz="4000" b="1" dirty="0"/>
              <a:t> Реализация проекта </a:t>
            </a:r>
            <a:r>
              <a:rPr lang="ru-RU" sz="2800" b="1" dirty="0"/>
              <a:t>предполагает достижение следующих результатов</a:t>
            </a:r>
            <a:r>
              <a:rPr lang="ru-RU" sz="2800" b="1" dirty="0" smtClean="0"/>
              <a:t>:</a:t>
            </a:r>
          </a:p>
          <a:p>
            <a:pPr marL="137160" indent="0">
              <a:buNone/>
            </a:pPr>
            <a:endParaRPr lang="ru-RU" sz="28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озеленение участка разнообразными деревьями, </a:t>
            </a:r>
            <a:r>
              <a:rPr lang="ru-RU" sz="2800" b="1" dirty="0" smtClean="0"/>
              <a:t>кустарниками и</a:t>
            </a:r>
            <a:r>
              <a:rPr lang="ru-RU" sz="2800" b="1" dirty="0"/>
              <a:t>  декоративными растениями</a:t>
            </a:r>
            <a:r>
              <a:rPr lang="ru-RU" sz="2800" b="1" dirty="0" smtClean="0"/>
              <a:t>;</a:t>
            </a:r>
          </a:p>
          <a:p>
            <a:endParaRPr lang="ru-RU" sz="28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/>
              <a:t>оснащение детской игровой площадки новым оборудованием для игры на </a:t>
            </a:r>
            <a:r>
              <a:rPr lang="ru-RU" sz="2800" b="1" dirty="0" smtClean="0"/>
              <a:t>улице;</a:t>
            </a:r>
          </a:p>
          <a:p>
            <a:endParaRPr lang="ru-RU" sz="28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воспитание  </a:t>
            </a:r>
            <a:r>
              <a:rPr lang="ru-RU" sz="2800" b="1" dirty="0"/>
              <a:t>у детей и взрослых  </a:t>
            </a:r>
            <a:r>
              <a:rPr lang="ru-RU" sz="2800" b="1" dirty="0" smtClean="0"/>
              <a:t>любовь и охранительное </a:t>
            </a:r>
            <a:r>
              <a:rPr lang="ru-RU" sz="2800" b="1" dirty="0"/>
              <a:t>отношение к природе</a:t>
            </a:r>
            <a:r>
              <a:rPr lang="ru-RU" sz="2800" b="1" dirty="0" smtClean="0"/>
              <a:t>;</a:t>
            </a:r>
          </a:p>
          <a:p>
            <a:endParaRPr lang="ru-RU" sz="2800" b="1" dirty="0"/>
          </a:p>
          <a:p>
            <a:pPr marL="457200" indent="-457200">
              <a:buFont typeface="Wingdings" pitchFamily="2" charset="2"/>
              <a:buChar char="ü"/>
            </a:pPr>
            <a:r>
              <a:rPr lang="ru-RU" sz="2800" b="1" dirty="0" smtClean="0"/>
              <a:t>поможет </a:t>
            </a:r>
            <a:r>
              <a:rPr lang="ru-RU" sz="2800" b="1" dirty="0"/>
              <a:t>знакомству с видами, породами насаждений, их свойствами;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047985802"/>
      </p:ext>
    </p:extLst>
  </p:cSld>
  <p:clrMapOvr>
    <a:masterClrMapping/>
  </p:clrMapOvr>
  <p:transition spd="slow" advTm="13407">
    <p:check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Основным принципом создания соответствующей среды для детей является выделение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ее развивающего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начала. Среда детского учреждения должна содержать пространственные и предметные стимулы творческого и эмоционального развития ребенка и, кроме того, быть динамичной, не допуская привыкания к однообразию.</a:t>
            </a: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        Окружающая среда призвана обеспечить детям возможность развиваться, для этого ее необходимо периодически изменять. Таким образом,  благоустройство решает задачи эстетического, умственного, нравственного и физического воспитания детей через знакомство с окружающим растительным миром; комфортных условий для прогулок детей.</a:t>
            </a:r>
          </a:p>
        </p:txBody>
      </p:sp>
    </p:spTree>
    <p:extLst>
      <p:ext uri="{BB962C8B-B14F-4D97-AF65-F5344CB8AC3E}">
        <p14:creationId xmlns:p14="http://schemas.microsoft.com/office/powerpoint/2010/main" val="1044227031"/>
      </p:ext>
    </p:extLst>
  </p:cSld>
  <p:clrMapOvr>
    <a:masterClrMapping/>
  </p:clrMapOvr>
  <p:transition spd="slow" advTm="22541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468" y="15949"/>
            <a:ext cx="8208912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Реализация 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itchFamily="82" charset="0"/>
              </a:rPr>
              <a:t>проекта: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itchFamily="82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Подготовительный этап </a:t>
            </a:r>
            <a:r>
              <a:rPr lang="ru-RU" b="1" dirty="0"/>
              <a:t>:</a:t>
            </a:r>
            <a:r>
              <a:rPr lang="ru-RU" b="1" dirty="0" smtClean="0"/>
              <a:t> </a:t>
            </a:r>
          </a:p>
          <a:p>
            <a:pPr algn="ctr"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             в </a:t>
            </a:r>
            <a:r>
              <a:rPr lang="ru-RU" b="1" dirty="0"/>
              <a:t>период с </a:t>
            </a:r>
            <a:r>
              <a:rPr lang="ru-RU" b="1" dirty="0" smtClean="0"/>
              <a:t>сентября  по ноябрь 2012  года </a:t>
            </a:r>
            <a:r>
              <a:rPr lang="ru-RU" b="1" dirty="0"/>
              <a:t>. </a:t>
            </a:r>
          </a:p>
          <a:p>
            <a:pPr>
              <a:lnSpc>
                <a:spcPct val="150000"/>
              </a:lnSpc>
            </a:pPr>
            <a:r>
              <a:rPr lang="ru-RU" b="1" u="sng" dirty="0" smtClean="0"/>
              <a:t>Цель</a:t>
            </a:r>
            <a:r>
              <a:rPr lang="ru-RU" b="1" u="sng" dirty="0"/>
              <a:t>: </a:t>
            </a:r>
            <a:r>
              <a:rPr lang="ru-RU" b="1" dirty="0" smtClean="0"/>
              <a:t>Разработка идеи, создание эскизов, рисунков, чертежей и схем.</a:t>
            </a:r>
          </a:p>
          <a:p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Практический этап: </a:t>
            </a:r>
            <a:endParaRPr lang="ru-RU" b="1" dirty="0"/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в </a:t>
            </a:r>
            <a:r>
              <a:rPr lang="ru-RU" b="1" dirty="0"/>
              <a:t>период с </a:t>
            </a:r>
            <a:r>
              <a:rPr lang="ru-RU" b="1" dirty="0" smtClean="0"/>
              <a:t>декабря по март 2012-2013 год</a:t>
            </a:r>
            <a:r>
              <a:rPr lang="ru-RU" b="1" dirty="0"/>
              <a:t>.</a:t>
            </a:r>
          </a:p>
          <a:p>
            <a:pPr>
              <a:lnSpc>
                <a:spcPct val="150000"/>
              </a:lnSpc>
            </a:pPr>
            <a:r>
              <a:rPr lang="ru-RU" b="1" u="sng" dirty="0" smtClean="0">
                <a:solidFill>
                  <a:srgbClr val="FF0000"/>
                </a:solidFill>
              </a:rPr>
              <a:t>Цель</a:t>
            </a:r>
            <a:r>
              <a:rPr lang="ru-RU" b="1" u="sng" dirty="0">
                <a:solidFill>
                  <a:srgbClr val="FF0000"/>
                </a:solidFill>
              </a:rPr>
              <a:t>: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подготовка необходимых материалов, используемых в дальнейшем              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                 для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преобразования </a:t>
            </a:r>
            <a:r>
              <a:rPr lang="ru-RU" b="1" dirty="0" smtClean="0">
                <a:solidFill>
                  <a:srgbClr val="FF0000"/>
                </a:solidFill>
              </a:rPr>
              <a:t>территории участка.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endParaRPr lang="ru-RU" b="1" dirty="0" smtClean="0"/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Заключительный этап: 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/>
              <a:t>в период </a:t>
            </a:r>
            <a:r>
              <a:rPr lang="ru-RU" b="1" dirty="0"/>
              <a:t>с </a:t>
            </a:r>
            <a:r>
              <a:rPr lang="ru-RU" b="1" dirty="0" smtClean="0"/>
              <a:t>апреля по май 2013 года.</a:t>
            </a:r>
            <a:endParaRPr lang="ru-RU" b="1" dirty="0"/>
          </a:p>
          <a:p>
            <a:pPr>
              <a:lnSpc>
                <a:spcPct val="150000"/>
              </a:lnSpc>
            </a:pPr>
            <a:r>
              <a:rPr lang="ru-RU" b="1" dirty="0"/>
              <a:t>Цель: Завершение  озеленения </a:t>
            </a:r>
            <a:r>
              <a:rPr lang="ru-RU" b="1" dirty="0" smtClean="0"/>
              <a:t>и благоустройства территории участка,    </a:t>
            </a:r>
          </a:p>
          <a:p>
            <a:pPr>
              <a:lnSpc>
                <a:spcPct val="150000"/>
              </a:lnSpc>
            </a:pPr>
            <a:r>
              <a:rPr lang="ru-RU" b="1" dirty="0"/>
              <a:t> </a:t>
            </a:r>
            <a:r>
              <a:rPr lang="ru-RU" b="1" dirty="0" smtClean="0"/>
              <a:t>           создание </a:t>
            </a:r>
            <a:r>
              <a:rPr lang="ru-RU" b="1" dirty="0"/>
              <a:t>психологического комфорта у детей и взрослых</a:t>
            </a:r>
            <a:r>
              <a:rPr lang="ru-RU" b="1" dirty="0" smtClean="0"/>
              <a:t>. </a:t>
            </a:r>
            <a:r>
              <a:rPr lang="ru-RU" dirty="0"/>
              <a:t> 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6634118"/>
      </p:ext>
    </p:extLst>
  </p:cSld>
  <p:clrMapOvr>
    <a:masterClrMapping/>
  </p:clrMapOvr>
  <p:transition spd="slow" advTm="24514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5756" y="323364"/>
            <a:ext cx="7281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 материалов на оформление участка: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7207" y="994773"/>
            <a:ext cx="38865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1. «Весёлые попугайчики»</a:t>
            </a:r>
          </a:p>
          <a:p>
            <a:pPr marL="615950" indent="-342900">
              <a:buFont typeface="Wingdings" pitchFamily="2" charset="2"/>
              <a:buChar char="ü"/>
            </a:pPr>
            <a:r>
              <a:rPr lang="ru-RU" sz="2400" dirty="0"/>
              <a:t>к</a:t>
            </a:r>
            <a:r>
              <a:rPr lang="ru-RU" sz="2400" dirty="0" smtClean="0"/>
              <a:t>олёса </a:t>
            </a:r>
          </a:p>
          <a:p>
            <a:pPr marL="615950" indent="-342900">
              <a:buFont typeface="Wingdings" pitchFamily="2" charset="2"/>
              <a:buChar char="ü"/>
            </a:pPr>
            <a:r>
              <a:rPr lang="ru-RU" sz="2400" dirty="0" smtClean="0"/>
              <a:t>краска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173813" y="978893"/>
            <a:ext cx="45978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2.«Добрый ёжик»:</a:t>
            </a:r>
          </a:p>
          <a:p>
            <a:pPr marL="285750" indent="-12700">
              <a:buFont typeface="Wingdings" pitchFamily="2" charset="2"/>
              <a:buChar char="ü"/>
            </a:pPr>
            <a:r>
              <a:rPr lang="ru-RU" sz="2400" dirty="0" smtClean="0"/>
              <a:t> шишки</a:t>
            </a:r>
          </a:p>
          <a:p>
            <a:pPr marL="285750" indent="-12700">
              <a:buFont typeface="Wingdings" pitchFamily="2" charset="2"/>
              <a:buChar char="ü"/>
            </a:pPr>
            <a:r>
              <a:rPr lang="ru-RU" sz="2400" dirty="0" smtClean="0"/>
              <a:t> пластиковая бутылка </a:t>
            </a:r>
          </a:p>
          <a:p>
            <a:pPr marL="285750" indent="-12700">
              <a:buFont typeface="Wingdings" pitchFamily="2" charset="2"/>
              <a:buChar char="ü"/>
            </a:pPr>
            <a:r>
              <a:rPr lang="ru-RU" sz="2400" dirty="0" smtClean="0"/>
              <a:t> пробки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847701" y="2660538"/>
            <a:ext cx="187480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4.«Улитки»: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 колёса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 краска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7207" y="2635005"/>
            <a:ext cx="3614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3.«Лукоморье»: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 пластиковые бутылки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>
                <a:solidFill>
                  <a:srgbClr val="FF0000"/>
                </a:solidFill>
              </a:rPr>
              <a:t> краска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603" y="4044098"/>
            <a:ext cx="476842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5.Корабль- песочница «Дружба»: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/>
              <a:t> доски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/>
              <a:t> гвозди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/>
              <a:t> песок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/>
              <a:t> материал для навеса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/>
              <a:t> краска. 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8024" y="4044098"/>
            <a:ext cx="4136132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6.Клумбы</a:t>
            </a:r>
            <a:r>
              <a:rPr lang="ru-RU" sz="2400" dirty="0" smtClean="0"/>
              <a:t> (проектирование </a:t>
            </a:r>
          </a:p>
          <a:p>
            <a:r>
              <a:rPr lang="ru-RU" sz="2400" dirty="0" smtClean="0"/>
              <a:t>новых и </a:t>
            </a:r>
            <a:r>
              <a:rPr lang="ru-RU" sz="2400" dirty="0"/>
              <a:t>усовершенствование </a:t>
            </a:r>
            <a:endParaRPr lang="ru-RU" sz="2400" dirty="0" smtClean="0"/>
          </a:p>
          <a:p>
            <a:r>
              <a:rPr lang="ru-RU" sz="2400" dirty="0" smtClean="0"/>
              <a:t>имеющихся клумб):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/>
              <a:t> земля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/>
              <a:t> семена цветов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/>
              <a:t> краска</a:t>
            </a:r>
          </a:p>
          <a:p>
            <a:pPr marL="342900" indent="22225">
              <a:buFont typeface="Wingdings" pitchFamily="2" charset="2"/>
              <a:buChar char="ü"/>
            </a:pPr>
            <a:r>
              <a:rPr lang="ru-RU" sz="2400" dirty="0" smtClean="0"/>
              <a:t> колесо.</a:t>
            </a:r>
          </a:p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7860956"/>
      </p:ext>
    </p:extLst>
  </p:cSld>
  <p:clrMapOvr>
    <a:masterClrMapping/>
  </p:clrMapOvr>
  <p:transition spd="slow" advTm="27858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48681"/>
            <a:ext cx="7920880" cy="4536504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220358" y="5805264"/>
            <a:ext cx="8559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Создание поделок из колёс «Весёлые попугайчики»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43049192"/>
      </p:ext>
    </p:extLst>
  </p:cSld>
  <p:clrMapOvr>
    <a:masterClrMapping/>
  </p:clrMapOvr>
  <p:transition spd="slow" advTm="5006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12" y="116632"/>
            <a:ext cx="8694668" cy="5746466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TextBox 2"/>
          <p:cNvSpPr txBox="1"/>
          <p:nvPr/>
        </p:nvSpPr>
        <p:spPr>
          <a:xfrm>
            <a:off x="132142" y="6115783"/>
            <a:ext cx="882600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accent3">
                      <a:lumMod val="7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Закупка игрового комплекса «Горка» через интернет-магазин</a:t>
            </a:r>
            <a:endParaRPr lang="ru-RU" sz="2400" b="1" dirty="0">
              <a:ln w="11430">
                <a:solidFill>
                  <a:schemeClr val="accent3">
                    <a:lumMod val="7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2361092"/>
      </p:ext>
    </p:extLst>
  </p:cSld>
  <p:clrMapOvr>
    <a:masterClrMapping/>
  </p:clrMapOvr>
  <p:transition spd="slow" advTm="3875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9|5|2.5|1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7|7|1.6|2.8|2.7|3|5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8.3|8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2.6|2.9|3.1|3.3|2.8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1694</TotalTime>
  <Words>524</Words>
  <Application>Microsoft Office PowerPoint</Application>
  <PresentationFormat>Экран (4:3)</PresentationFormat>
  <Paragraphs>109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оля</dc:creator>
  <cp:lastModifiedBy>оля</cp:lastModifiedBy>
  <cp:revision>54</cp:revision>
  <dcterms:created xsi:type="dcterms:W3CDTF">2013-04-09T08:35:09Z</dcterms:created>
  <dcterms:modified xsi:type="dcterms:W3CDTF">2013-04-14T04:26:36Z</dcterms:modified>
</cp:coreProperties>
</file>